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4"/>
  </p:notesMasterIdLst>
  <p:sldIdLst>
    <p:sldId id="295" r:id="rId2"/>
    <p:sldId id="257" r:id="rId3"/>
    <p:sldId id="302" r:id="rId4"/>
    <p:sldId id="259" r:id="rId5"/>
    <p:sldId id="256" r:id="rId6"/>
    <p:sldId id="296" r:id="rId7"/>
    <p:sldId id="297" r:id="rId8"/>
    <p:sldId id="298" r:id="rId9"/>
    <p:sldId id="300" r:id="rId10"/>
    <p:sldId id="299" r:id="rId11"/>
    <p:sldId id="301" r:id="rId12"/>
    <p:sldId id="303" r:id="rId13"/>
  </p:sldIdLst>
  <p:sldSz cx="9144000" cy="5143500" type="screen16x9"/>
  <p:notesSz cx="6858000" cy="9144000"/>
  <p:embeddedFontLst>
    <p:embeddedFont>
      <p:font typeface="Bahnschrift SemiCondensed" panose="020B0502040204020203" pitchFamily="34" charset="0"/>
      <p:regular r:id="rId15"/>
      <p:bold r:id="rId16"/>
    </p:embeddedFont>
    <p:embeddedFont>
      <p:font typeface="Barlow Light" panose="00000400000000000000" pitchFamily="2" charset="0"/>
      <p:regular r:id="rId17"/>
      <p:bold r:id="rId18"/>
      <p:italic r:id="rId19"/>
      <p:boldItalic r:id="rId20"/>
    </p:embeddedFont>
    <p:embeddedFont>
      <p:font typeface="Bebas Neue" panose="020B0606020202050201" pitchFamily="34" charset="0"/>
      <p:regular r:id="rId21"/>
    </p:embeddedFont>
    <p:embeddedFont>
      <p:font typeface="Calibri" panose="020F0502020204030204" pitchFamily="34" charset="0"/>
      <p:regular r:id="rId22"/>
      <p:bold r:id="rId23"/>
      <p:italic r:id="rId24"/>
      <p:boldItalic r:id="rId25"/>
    </p:embeddedFont>
    <p:embeddedFont>
      <p:font typeface="Mystical Woods Rough Script" panose="02000500000000000000" pitchFamily="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EC5275-DAFC-4D1D-BB08-226AE4820BEA}">
  <a:tblStyle styleId="{26EC5275-DAFC-4D1D-BB08-226AE4820BE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D29FD1-D880-4DB6-BB14-3170E5B727E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3" d="100"/>
          <a:sy n="103" d="100"/>
        </p:scale>
        <p:origin x="874"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priya vallarapu" userId="c8b3744fd7d7eb51" providerId="LiveId" clId="{D39CAA24-3298-4F7E-A996-897E06689EC6}"/>
    <pc:docChg chg="modSld">
      <pc:chgData name="supriya vallarapu" userId="c8b3744fd7d7eb51" providerId="LiveId" clId="{D39CAA24-3298-4F7E-A996-897E06689EC6}" dt="2023-04-19T23:02:15.428" v="92" actId="1076"/>
      <pc:docMkLst>
        <pc:docMk/>
      </pc:docMkLst>
      <pc:sldChg chg="modSp mod">
        <pc:chgData name="supriya vallarapu" userId="c8b3744fd7d7eb51" providerId="LiveId" clId="{D39CAA24-3298-4F7E-A996-897E06689EC6}" dt="2023-04-19T23:02:15.428" v="92" actId="1076"/>
        <pc:sldMkLst>
          <pc:docMk/>
          <pc:sldMk cId="2874532862" sldId="295"/>
        </pc:sldMkLst>
        <pc:picChg chg="mod">
          <ac:chgData name="supriya vallarapu" userId="c8b3744fd7d7eb51" providerId="LiveId" clId="{D39CAA24-3298-4F7E-A996-897E06689EC6}" dt="2023-04-19T23:02:15.428" v="92" actId="1076"/>
          <ac:picMkLst>
            <pc:docMk/>
            <pc:sldMk cId="2874532862" sldId="295"/>
            <ac:picMk id="6" creationId="{82333127-BC57-6183-A869-98D5B5F6C005}"/>
          </ac:picMkLst>
        </pc:picChg>
      </pc:sldChg>
      <pc:sldChg chg="modSp mod">
        <pc:chgData name="supriya vallarapu" userId="c8b3744fd7d7eb51" providerId="LiveId" clId="{D39CAA24-3298-4F7E-A996-897E06689EC6}" dt="2023-04-19T22:43:43.506" v="91" actId="20577"/>
        <pc:sldMkLst>
          <pc:docMk/>
          <pc:sldMk cId="500277481" sldId="302"/>
        </pc:sldMkLst>
        <pc:spChg chg="mod">
          <ac:chgData name="supriya vallarapu" userId="c8b3744fd7d7eb51" providerId="LiveId" clId="{D39CAA24-3298-4F7E-A996-897E06689EC6}" dt="2023-04-19T22:43:43.506" v="91" actId="20577"/>
          <ac:spMkLst>
            <pc:docMk/>
            <pc:sldMk cId="500277481" sldId="302"/>
            <ac:spMk id="3" creationId="{0406C686-6CAC-74ED-44FE-9600CC1D91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59716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112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9618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0750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424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5194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1357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019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50000">
              <a:schemeClr val="accent2"/>
            </a:gs>
            <a:gs pos="100000">
              <a:schemeClr val="accent3"/>
            </a:gs>
          </a:gsLst>
          <a:path path="circle">
            <a:fillToRect l="100000" b="100000"/>
          </a:path>
          <a:tileRect t="-100000" r="-10000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26700" y="620225"/>
            <a:ext cx="5693400" cy="1958400"/>
          </a:xfrm>
          <a:prstGeom prst="rect">
            <a:avLst/>
          </a:prstGeom>
          <a:effectLst>
            <a:outerShdw blurRad="28575" dist="19050" dir="2700000" algn="bl" rotWithShape="0">
              <a:schemeClr val="dk1">
                <a:alpha val="20000"/>
              </a:schemeClr>
            </a:outerShdw>
          </a:effectLst>
        </p:spPr>
        <p:txBody>
          <a:bodyPr spcFirstLastPara="1" wrap="square" lIns="0" tIns="0" rIns="0" bIns="0" anchor="t" anchorCtr="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lt1"/>
            </a:gs>
            <a:gs pos="50000">
              <a:schemeClr val="accent1"/>
            </a:gs>
            <a:gs pos="100000">
              <a:schemeClr val="accent2"/>
            </a:gs>
          </a:gsLst>
          <a:path path="circle">
            <a:fillToRect t="100000" r="100000"/>
          </a:path>
          <a:tileRect l="-100000" b="-10000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26700" y="620225"/>
            <a:ext cx="7433400" cy="723300"/>
          </a:xfrm>
          <a:prstGeom prst="rect">
            <a:avLst/>
          </a:prstGeom>
        </p:spPr>
        <p:txBody>
          <a:bodyPr spcFirstLastPara="1" wrap="square" lIns="0" tIns="0" rIns="0" bIns="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5" name="Google Shape;15;p3"/>
          <p:cNvSpPr txBox="1">
            <a:spLocks noGrp="1"/>
          </p:cNvSpPr>
          <p:nvPr>
            <p:ph type="subTitle" idx="1"/>
          </p:nvPr>
        </p:nvSpPr>
        <p:spPr>
          <a:xfrm>
            <a:off x="626700" y="1419727"/>
            <a:ext cx="7433400" cy="400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400"/>
              <a:buNone/>
              <a:defRPr/>
            </a:lvl1pPr>
            <a:lvl2pPr lvl="1" rtl="0">
              <a:spcBef>
                <a:spcPts val="800"/>
              </a:spcBef>
              <a:spcAft>
                <a:spcPts val="0"/>
              </a:spcAft>
              <a:buClr>
                <a:schemeClr val="dk2"/>
              </a:buClr>
              <a:buSzPts val="3000"/>
              <a:buNone/>
              <a:defRPr sz="3000"/>
            </a:lvl2pPr>
            <a:lvl3pPr lvl="2" rtl="0">
              <a:spcBef>
                <a:spcPts val="800"/>
              </a:spcBef>
              <a:spcAft>
                <a:spcPts val="0"/>
              </a:spcAft>
              <a:buClr>
                <a:schemeClr val="dk2"/>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30" name="Google Shape;30;p6"/>
          <p:cNvSpPr/>
          <p:nvPr/>
        </p:nvSpPr>
        <p:spPr>
          <a:xfrm rot="5400000">
            <a:off x="728100" y="-727950"/>
            <a:ext cx="1877700" cy="33336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3" name="Google Shape;33;p6"/>
          <p:cNvSpPr txBox="1">
            <a:spLocks noGrp="1"/>
          </p:cNvSpPr>
          <p:nvPr>
            <p:ph type="body" idx="1"/>
          </p:nvPr>
        </p:nvSpPr>
        <p:spPr>
          <a:xfrm>
            <a:off x="855275"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4" name="Google Shape;34;p6"/>
          <p:cNvSpPr txBox="1">
            <a:spLocks noGrp="1"/>
          </p:cNvSpPr>
          <p:nvPr>
            <p:ph type="body" idx="2"/>
          </p:nvPr>
        </p:nvSpPr>
        <p:spPr>
          <a:xfrm>
            <a:off x="4815599"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pic>
        <p:nvPicPr>
          <p:cNvPr id="58" name="Google Shape;58;p10"/>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59" name="Google Shape;59;p10"/>
          <p:cNvSpPr/>
          <p:nvPr/>
        </p:nvSpPr>
        <p:spPr>
          <a:xfrm rot="5400000">
            <a:off x="390600" y="-390600"/>
            <a:ext cx="1005900" cy="1787100"/>
          </a:xfrm>
          <a:prstGeom prst="rtTriangle">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rot="-5400000">
            <a:off x="7741875" y="3741400"/>
            <a:ext cx="1010400" cy="1793700"/>
          </a:xfrm>
          <a:prstGeom prst="rtTriangle">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40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855300" y="1576550"/>
            <a:ext cx="7440300" cy="2811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Barlow Light"/>
              <a:buChar char="▸"/>
              <a:defRPr sz="2400">
                <a:solidFill>
                  <a:schemeClr val="dk2"/>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accent3"/>
              </a:buClr>
              <a:buSzPts val="2400"/>
              <a:buFont typeface="Barlow Light"/>
              <a:buChar char="▹"/>
              <a:defRPr sz="2400">
                <a:solidFill>
                  <a:schemeClr val="dk2"/>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2"/>
              </a:buClr>
              <a:buSzPts val="2400"/>
              <a:buFont typeface="Barlow Light"/>
              <a:buChar char="○"/>
              <a:defRPr sz="2400">
                <a:solidFill>
                  <a:schemeClr val="dk2"/>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2"/>
              </a:buClr>
              <a:buSzPts val="2400"/>
              <a:buFont typeface="Barlow Light"/>
              <a:buChar char="■"/>
              <a:defRPr sz="2400">
                <a:solidFill>
                  <a:schemeClr val="dk2"/>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500">
                <a:solidFill>
                  <a:schemeClr val="lt1"/>
                </a:solidFill>
                <a:latin typeface="Bebas Neue"/>
                <a:ea typeface="Bebas Neue"/>
                <a:cs typeface="Bebas Neue"/>
                <a:sym typeface="Bebas Neue"/>
              </a:defRPr>
            </a:lvl1pPr>
            <a:lvl2pPr lvl="1" algn="r" rtl="0">
              <a:buNone/>
              <a:defRPr sz="1500">
                <a:solidFill>
                  <a:schemeClr val="lt1"/>
                </a:solidFill>
                <a:latin typeface="Bebas Neue"/>
                <a:ea typeface="Bebas Neue"/>
                <a:cs typeface="Bebas Neue"/>
                <a:sym typeface="Bebas Neue"/>
              </a:defRPr>
            </a:lvl2pPr>
            <a:lvl3pPr lvl="2" algn="r" rtl="0">
              <a:buNone/>
              <a:defRPr sz="1500">
                <a:solidFill>
                  <a:schemeClr val="lt1"/>
                </a:solidFill>
                <a:latin typeface="Bebas Neue"/>
                <a:ea typeface="Bebas Neue"/>
                <a:cs typeface="Bebas Neue"/>
                <a:sym typeface="Bebas Neue"/>
              </a:defRPr>
            </a:lvl3pPr>
            <a:lvl4pPr lvl="3" algn="r" rtl="0">
              <a:buNone/>
              <a:defRPr sz="1500">
                <a:solidFill>
                  <a:schemeClr val="lt1"/>
                </a:solidFill>
                <a:latin typeface="Bebas Neue"/>
                <a:ea typeface="Bebas Neue"/>
                <a:cs typeface="Bebas Neue"/>
                <a:sym typeface="Bebas Neue"/>
              </a:defRPr>
            </a:lvl4pPr>
            <a:lvl5pPr lvl="4" algn="r" rtl="0">
              <a:buNone/>
              <a:defRPr sz="1500">
                <a:solidFill>
                  <a:schemeClr val="lt1"/>
                </a:solidFill>
                <a:latin typeface="Bebas Neue"/>
                <a:ea typeface="Bebas Neue"/>
                <a:cs typeface="Bebas Neue"/>
                <a:sym typeface="Bebas Neue"/>
              </a:defRPr>
            </a:lvl5pPr>
            <a:lvl6pPr lvl="5" algn="r" rtl="0">
              <a:buNone/>
              <a:defRPr sz="1500">
                <a:solidFill>
                  <a:schemeClr val="lt1"/>
                </a:solidFill>
                <a:latin typeface="Bebas Neue"/>
                <a:ea typeface="Bebas Neue"/>
                <a:cs typeface="Bebas Neue"/>
                <a:sym typeface="Bebas Neue"/>
              </a:defRPr>
            </a:lvl6pPr>
            <a:lvl7pPr lvl="6" algn="r" rtl="0">
              <a:buNone/>
              <a:defRPr sz="1500">
                <a:solidFill>
                  <a:schemeClr val="lt1"/>
                </a:solidFill>
                <a:latin typeface="Bebas Neue"/>
                <a:ea typeface="Bebas Neue"/>
                <a:cs typeface="Bebas Neue"/>
                <a:sym typeface="Bebas Neue"/>
              </a:defRPr>
            </a:lvl7pPr>
            <a:lvl8pPr lvl="7" algn="r" rtl="0">
              <a:buNone/>
              <a:defRPr sz="1500">
                <a:solidFill>
                  <a:schemeClr val="lt1"/>
                </a:solidFill>
                <a:latin typeface="Bebas Neue"/>
                <a:ea typeface="Bebas Neue"/>
                <a:cs typeface="Bebas Neue"/>
                <a:sym typeface="Bebas Neue"/>
              </a:defRPr>
            </a:lvl8pPr>
            <a:lvl9pPr lvl="8" algn="r" rtl="0">
              <a:buNone/>
              <a:defRPr sz="1500">
                <a:solidFill>
                  <a:schemeClr val="lt1"/>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Logo, icon&#10;&#10;Description automatically generated">
            <a:extLst>
              <a:ext uri="{FF2B5EF4-FFF2-40B4-BE49-F238E27FC236}">
                <a16:creationId xmlns:a16="http://schemas.microsoft.com/office/drawing/2014/main" id="{82333127-BC57-6183-A869-98D5B5F6C005}"/>
              </a:ext>
            </a:extLst>
          </p:cNvPr>
          <p:cNvPicPr>
            <a:picLocks noChangeAspect="1"/>
          </p:cNvPicPr>
          <p:nvPr/>
        </p:nvPicPr>
        <p:blipFill>
          <a:blip r:embed="rId3"/>
          <a:stretch>
            <a:fillRect/>
          </a:stretch>
        </p:blipFill>
        <p:spPr>
          <a:xfrm>
            <a:off x="2193073" y="134743"/>
            <a:ext cx="4460488" cy="4460488"/>
          </a:xfrm>
          <a:prstGeom prst="rect">
            <a:avLst/>
          </a:prstGeom>
        </p:spPr>
      </p:pic>
      <p:sp>
        <p:nvSpPr>
          <p:cNvPr id="7" name="TextBox 6">
            <a:extLst>
              <a:ext uri="{FF2B5EF4-FFF2-40B4-BE49-F238E27FC236}">
                <a16:creationId xmlns:a16="http://schemas.microsoft.com/office/drawing/2014/main" id="{D69378C5-9D2D-4E5D-B351-6351867B639C}"/>
              </a:ext>
            </a:extLst>
          </p:cNvPr>
          <p:cNvSpPr txBox="1"/>
          <p:nvPr/>
        </p:nvSpPr>
        <p:spPr>
          <a:xfrm>
            <a:off x="7226918" y="3523785"/>
            <a:ext cx="1723793" cy="1384995"/>
          </a:xfrm>
          <a:prstGeom prst="rect">
            <a:avLst/>
          </a:prstGeom>
          <a:noFill/>
        </p:spPr>
        <p:txBody>
          <a:bodyPr wrap="square" rtlCol="0">
            <a:spAutoFit/>
          </a:bodyPr>
          <a:lstStyle/>
          <a:p>
            <a:pPr lvl="2"/>
            <a:r>
              <a:rPr lang="en-IN" dirty="0">
                <a:latin typeface="Bahnschrift SemiCondensed" panose="020B0502040204020203" pitchFamily="34" charset="0"/>
                <a:cs typeface="Aharoni" panose="020B0604020202020204" pitchFamily="2" charset="-79"/>
              </a:rPr>
              <a:t>By </a:t>
            </a:r>
          </a:p>
          <a:p>
            <a:pPr lvl="2"/>
            <a:endParaRPr lang="en-IN" dirty="0">
              <a:latin typeface="Bahnschrift SemiCondensed" panose="020B0502040204020203" pitchFamily="34" charset="0"/>
              <a:cs typeface="Aharoni" panose="020B0604020202020204" pitchFamily="2" charset="-79"/>
            </a:endParaRPr>
          </a:p>
          <a:p>
            <a:pPr lvl="2"/>
            <a:r>
              <a:rPr lang="en-IN" dirty="0">
                <a:latin typeface="Bahnschrift SemiCondensed" panose="020B0502040204020203" pitchFamily="34" charset="0"/>
                <a:cs typeface="Aharoni" panose="020B0604020202020204" pitchFamily="2" charset="-79"/>
              </a:rPr>
              <a:t>Supriya Vallarapu</a:t>
            </a:r>
          </a:p>
          <a:p>
            <a:pPr lvl="2"/>
            <a:r>
              <a:rPr lang="en-IN" dirty="0">
                <a:latin typeface="Bahnschrift SemiCondensed" panose="020B0502040204020203" pitchFamily="34" charset="0"/>
                <a:cs typeface="Aharoni" panose="020B0604020202020204" pitchFamily="2" charset="-79"/>
              </a:rPr>
              <a:t>Chandana Joshi</a:t>
            </a:r>
          </a:p>
          <a:p>
            <a:pPr lvl="2"/>
            <a:r>
              <a:rPr lang="en-IN" dirty="0">
                <a:latin typeface="Bahnschrift SemiCondensed" panose="020B0502040204020203" pitchFamily="34" charset="0"/>
                <a:cs typeface="Aharoni" panose="020B0604020202020204" pitchFamily="2" charset="-79"/>
              </a:rPr>
              <a:t>Dharma Nimmala</a:t>
            </a:r>
          </a:p>
          <a:p>
            <a:pPr lvl="2"/>
            <a:r>
              <a:rPr lang="en-IN" dirty="0">
                <a:latin typeface="Bahnschrift SemiCondensed" panose="020B0502040204020203" pitchFamily="34" charset="0"/>
                <a:cs typeface="Aharoni" panose="020B0604020202020204" pitchFamily="2" charset="-79"/>
              </a:rPr>
              <a:t>Ankur Haritosh</a:t>
            </a:r>
          </a:p>
        </p:txBody>
      </p:sp>
    </p:spTree>
    <p:extLst>
      <p:ext uri="{BB962C8B-B14F-4D97-AF65-F5344CB8AC3E}">
        <p14:creationId xmlns:p14="http://schemas.microsoft.com/office/powerpoint/2010/main" val="2874532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4" name="Google Shape;91;p13">
            <a:extLst>
              <a:ext uri="{FF2B5EF4-FFF2-40B4-BE49-F238E27FC236}">
                <a16:creationId xmlns:a16="http://schemas.microsoft.com/office/drawing/2014/main" id="{E0AE042F-80E6-6CF2-40EF-564A963CCB01}"/>
              </a:ext>
            </a:extLst>
          </p:cNvPr>
          <p:cNvSpPr txBox="1">
            <a:spLocks noGrp="1"/>
          </p:cNvSpPr>
          <p:nvPr>
            <p:ph type="ctrTitle"/>
          </p:nvPr>
        </p:nvSpPr>
        <p:spPr>
          <a:xfrm>
            <a:off x="946369" y="319669"/>
            <a:ext cx="7433400" cy="62882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3600" dirty="0"/>
              <a:t> INCIDENT MANAGEMENT (FILTER OPTION PANE)</a:t>
            </a:r>
          </a:p>
        </p:txBody>
      </p:sp>
      <p:pic>
        <p:nvPicPr>
          <p:cNvPr id="7" name="Picture 6" descr="Graphical user interface, application, email&#10;&#10;Description automatically generated">
            <a:extLst>
              <a:ext uri="{FF2B5EF4-FFF2-40B4-BE49-F238E27FC236}">
                <a16:creationId xmlns:a16="http://schemas.microsoft.com/office/drawing/2014/main" id="{078C1876-04C4-7CE4-70A6-A3D89304FCDF}"/>
              </a:ext>
            </a:extLst>
          </p:cNvPr>
          <p:cNvPicPr>
            <a:picLocks noChangeAspect="1"/>
          </p:cNvPicPr>
          <p:nvPr/>
        </p:nvPicPr>
        <p:blipFill>
          <a:blip r:embed="rId3"/>
          <a:stretch>
            <a:fillRect/>
          </a:stretch>
        </p:blipFill>
        <p:spPr>
          <a:xfrm>
            <a:off x="1541838" y="875834"/>
            <a:ext cx="6461019" cy="4038137"/>
          </a:xfrm>
          <a:prstGeom prst="rect">
            <a:avLst/>
          </a:prstGeom>
        </p:spPr>
      </p:pic>
    </p:spTree>
    <p:extLst>
      <p:ext uri="{BB962C8B-B14F-4D97-AF65-F5344CB8AC3E}">
        <p14:creationId xmlns:p14="http://schemas.microsoft.com/office/powerpoint/2010/main" val="882472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4" name="Google Shape;91;p13">
            <a:extLst>
              <a:ext uri="{FF2B5EF4-FFF2-40B4-BE49-F238E27FC236}">
                <a16:creationId xmlns:a16="http://schemas.microsoft.com/office/drawing/2014/main" id="{E0AE042F-80E6-6CF2-40EF-564A963CCB01}"/>
              </a:ext>
            </a:extLst>
          </p:cNvPr>
          <p:cNvSpPr txBox="1">
            <a:spLocks noGrp="1"/>
          </p:cNvSpPr>
          <p:nvPr>
            <p:ph type="ctrTitle"/>
          </p:nvPr>
        </p:nvSpPr>
        <p:spPr>
          <a:xfrm>
            <a:off x="946369" y="319669"/>
            <a:ext cx="7433400" cy="62882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3600" dirty="0"/>
              <a:t> INCIDENT INFORMATION PAGE</a:t>
            </a:r>
          </a:p>
        </p:txBody>
      </p:sp>
      <p:pic>
        <p:nvPicPr>
          <p:cNvPr id="3" name="Picture 2" descr="Graphical user interface, text, application, email&#10;&#10;Description automatically generated">
            <a:extLst>
              <a:ext uri="{FF2B5EF4-FFF2-40B4-BE49-F238E27FC236}">
                <a16:creationId xmlns:a16="http://schemas.microsoft.com/office/drawing/2014/main" id="{BA2BA0E5-CF26-2A1F-55C6-981F586E3D3C}"/>
              </a:ext>
            </a:extLst>
          </p:cNvPr>
          <p:cNvPicPr>
            <a:picLocks noChangeAspect="1"/>
          </p:cNvPicPr>
          <p:nvPr/>
        </p:nvPicPr>
        <p:blipFill>
          <a:blip r:embed="rId3"/>
          <a:stretch>
            <a:fillRect/>
          </a:stretch>
        </p:blipFill>
        <p:spPr>
          <a:xfrm>
            <a:off x="1553736" y="892099"/>
            <a:ext cx="6385930" cy="3991206"/>
          </a:xfrm>
          <a:prstGeom prst="rect">
            <a:avLst/>
          </a:prstGeom>
        </p:spPr>
      </p:pic>
    </p:spTree>
    <p:extLst>
      <p:ext uri="{BB962C8B-B14F-4D97-AF65-F5344CB8AC3E}">
        <p14:creationId xmlns:p14="http://schemas.microsoft.com/office/powerpoint/2010/main" val="989191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69378C5-9D2D-4E5D-B351-6351867B639C}"/>
              </a:ext>
            </a:extLst>
          </p:cNvPr>
          <p:cNvSpPr txBox="1"/>
          <p:nvPr/>
        </p:nvSpPr>
        <p:spPr>
          <a:xfrm>
            <a:off x="0" y="0"/>
            <a:ext cx="9144000" cy="5143500"/>
          </a:xfrm>
          <a:prstGeom prst="rect">
            <a:avLst/>
          </a:prstGeom>
          <a:solidFill>
            <a:schemeClr val="bg1"/>
          </a:solidFill>
        </p:spPr>
        <p:txBody>
          <a:bodyPr wrap="square" rtlCol="0">
            <a:spAutoFit/>
          </a:bodyPr>
          <a:lstStyle/>
          <a:p>
            <a:pPr lvl="2"/>
            <a:endParaRPr lang="en-IN" dirty="0">
              <a:latin typeface="Bahnschrift SemiCondensed" panose="020B0502040204020203" pitchFamily="34" charset="0"/>
              <a:cs typeface="Aharoni" panose="020B0604020202020204" pitchFamily="2" charset="-79"/>
            </a:endParaRPr>
          </a:p>
        </p:txBody>
      </p:sp>
      <p:sp>
        <p:nvSpPr>
          <p:cNvPr id="2" name="TextBox 1">
            <a:extLst>
              <a:ext uri="{FF2B5EF4-FFF2-40B4-BE49-F238E27FC236}">
                <a16:creationId xmlns:a16="http://schemas.microsoft.com/office/drawing/2014/main" id="{933962C0-F471-117A-1200-B43807DF9E7A}"/>
              </a:ext>
            </a:extLst>
          </p:cNvPr>
          <p:cNvSpPr txBox="1"/>
          <p:nvPr/>
        </p:nvSpPr>
        <p:spPr>
          <a:xfrm>
            <a:off x="1955181" y="1379310"/>
            <a:ext cx="5114692" cy="2800767"/>
          </a:xfrm>
          <a:prstGeom prst="rect">
            <a:avLst/>
          </a:prstGeom>
          <a:noFill/>
        </p:spPr>
        <p:txBody>
          <a:bodyPr wrap="square" rtlCol="0">
            <a:spAutoFit/>
          </a:bodyPr>
          <a:lstStyle/>
          <a:p>
            <a:pPr algn="ctr"/>
            <a:r>
              <a:rPr lang="en-IN" sz="8800" dirty="0">
                <a:solidFill>
                  <a:schemeClr val="accent2">
                    <a:lumMod val="75000"/>
                  </a:schemeClr>
                </a:solidFill>
                <a:latin typeface="Mystical Woods Rough Script" panose="020B0604020202020204" pitchFamily="2" charset="0"/>
              </a:rPr>
              <a:t>THANK YOU</a:t>
            </a:r>
          </a:p>
        </p:txBody>
      </p:sp>
    </p:spTree>
    <p:extLst>
      <p:ext uri="{BB962C8B-B14F-4D97-AF65-F5344CB8AC3E}">
        <p14:creationId xmlns:p14="http://schemas.microsoft.com/office/powerpoint/2010/main" val="2879144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82" name="Google Shape;82;p12"/>
          <p:cNvGrpSpPr/>
          <p:nvPr/>
        </p:nvGrpSpPr>
        <p:grpSpPr>
          <a:xfrm>
            <a:off x="193381" y="737163"/>
            <a:ext cx="509279" cy="423676"/>
            <a:chOff x="1926350" y="995225"/>
            <a:chExt cx="428650" cy="356600"/>
          </a:xfrm>
        </p:grpSpPr>
        <p:sp>
          <p:nvSpPr>
            <p:cNvPr id="83" name="Google Shape;83;p12"/>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4" name="Google Shape;84;p12"/>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5" name="Google Shape;85;p12"/>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 name="Google Shape;86;p12"/>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7" name="Title 6">
            <a:extLst>
              <a:ext uri="{FF2B5EF4-FFF2-40B4-BE49-F238E27FC236}">
                <a16:creationId xmlns:a16="http://schemas.microsoft.com/office/drawing/2014/main" id="{179232D3-B0FC-55EF-A449-3A3A7B2913B3}"/>
              </a:ext>
            </a:extLst>
          </p:cNvPr>
          <p:cNvSpPr>
            <a:spLocks noGrp="1"/>
          </p:cNvSpPr>
          <p:nvPr>
            <p:ph type="title"/>
          </p:nvPr>
        </p:nvSpPr>
        <p:spPr>
          <a:xfrm>
            <a:off x="802888" y="394010"/>
            <a:ext cx="7489262" cy="622700"/>
          </a:xfrm>
        </p:spPr>
        <p:txBody>
          <a:bodyPr/>
          <a:lstStyle/>
          <a:p>
            <a:pPr algn="ctr"/>
            <a:r>
              <a:rPr lang="en-IN" dirty="0">
                <a:solidFill>
                  <a:schemeClr val="accent2">
                    <a:lumMod val="75000"/>
                  </a:schemeClr>
                </a:solidFill>
              </a:rPr>
              <a:t>Project Description</a:t>
            </a:r>
          </a:p>
        </p:txBody>
      </p:sp>
      <p:sp>
        <p:nvSpPr>
          <p:cNvPr id="10" name="TextBox 9">
            <a:extLst>
              <a:ext uri="{FF2B5EF4-FFF2-40B4-BE49-F238E27FC236}">
                <a16:creationId xmlns:a16="http://schemas.microsoft.com/office/drawing/2014/main" id="{DCD647F6-5C39-F8FA-E8D9-1628F206583C}"/>
              </a:ext>
            </a:extLst>
          </p:cNvPr>
          <p:cNvSpPr txBox="1"/>
          <p:nvPr/>
        </p:nvSpPr>
        <p:spPr>
          <a:xfrm>
            <a:off x="862361" y="1754458"/>
            <a:ext cx="7429789" cy="2093907"/>
          </a:xfrm>
          <a:prstGeom prst="rect">
            <a:avLst/>
          </a:prstGeom>
          <a:noFill/>
        </p:spPr>
        <p:txBody>
          <a:bodyPr wrap="square" rtlCol="0">
            <a:spAutoFit/>
          </a:bodyPr>
          <a:lstStyle/>
          <a:p>
            <a:pPr algn="just">
              <a:lnSpc>
                <a:spcPct val="107000"/>
              </a:lnSpc>
              <a:spcAft>
                <a:spcPts val="800"/>
              </a:spcAft>
            </a:pPr>
            <a:r>
              <a:rPr lang="en-IN" sz="120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This project aims to build a Full Stack Web Application known as Incident Ninja. Incident Ninja is designed to help businesses improve their IT operations. The main idea behind the application is that it allows the user to raise an incident which will be assigned to the support team and the issue will be resolved which will get updated on the user side. </a:t>
            </a: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1200" dirty="0">
                <a:solidFill>
                  <a:srgbClr val="24292F"/>
                </a:solidFill>
                <a:effectLst/>
                <a:latin typeface="Calibri" panose="020F0502020204030204" pitchFamily="34" charset="0"/>
                <a:ea typeface="Calibri" panose="020F0502020204030204" pitchFamily="34" charset="0"/>
                <a:cs typeface="Calibri" panose="020F0502020204030204" pitchFamily="34" charset="0"/>
              </a:rPr>
              <a:t>The application is designed to be highly interactive and user-friendly, with many features to ensure a seamless user experience. Some of these features include a user login and registration system, incident creation and management functionality, filtering options for incidents, alert functionality for meaningful feedback, and a dashboard page to display analytics for active and inactive data.</a:t>
            </a: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64CF-59D3-FA56-2C72-5983DB8C0D8A}"/>
              </a:ext>
            </a:extLst>
          </p:cNvPr>
          <p:cNvSpPr>
            <a:spLocks noGrp="1"/>
          </p:cNvSpPr>
          <p:nvPr>
            <p:ph type="title"/>
          </p:nvPr>
        </p:nvSpPr>
        <p:spPr>
          <a:xfrm>
            <a:off x="851837" y="312189"/>
            <a:ext cx="7440325" cy="637568"/>
          </a:xfrm>
        </p:spPr>
        <p:txBody>
          <a:bodyPr/>
          <a:lstStyle/>
          <a:p>
            <a:pPr algn="ctr"/>
            <a:r>
              <a:rPr lang="en-IN" dirty="0">
                <a:solidFill>
                  <a:schemeClr val="accent2">
                    <a:lumMod val="75000"/>
                  </a:schemeClr>
                </a:solidFill>
              </a:rPr>
              <a:t>Features</a:t>
            </a:r>
          </a:p>
        </p:txBody>
      </p:sp>
      <p:sp>
        <p:nvSpPr>
          <p:cNvPr id="3" name="Text Placeholder 2">
            <a:extLst>
              <a:ext uri="{FF2B5EF4-FFF2-40B4-BE49-F238E27FC236}">
                <a16:creationId xmlns:a16="http://schemas.microsoft.com/office/drawing/2014/main" id="{0406C686-6CAC-74ED-44FE-9600CC1D9130}"/>
              </a:ext>
            </a:extLst>
          </p:cNvPr>
          <p:cNvSpPr>
            <a:spLocks noGrp="1"/>
          </p:cNvSpPr>
          <p:nvPr>
            <p:ph type="body" idx="1"/>
          </p:nvPr>
        </p:nvSpPr>
        <p:spPr>
          <a:xfrm>
            <a:off x="964058" y="1576551"/>
            <a:ext cx="7440325" cy="2482494"/>
          </a:xfrm>
        </p:spPr>
        <p:txBody>
          <a:bodyPr/>
          <a:lstStyle/>
          <a:p>
            <a:pPr algn="just">
              <a:buClrTx/>
              <a:buFont typeface="Arial" panose="020B0604020202020204" pitchFamily="34" charset="0"/>
              <a:buChar char="•"/>
            </a:pPr>
            <a:r>
              <a:rPr lang="en-US" sz="1200" b="0" i="0" dirty="0">
                <a:solidFill>
                  <a:srgbClr val="374151"/>
                </a:solidFill>
                <a:effectLst/>
                <a:latin typeface="Söhne"/>
              </a:rPr>
              <a:t>User Management and Authentication: Allow users to sign up, create an account, and view their profile information.</a:t>
            </a:r>
          </a:p>
          <a:p>
            <a:pPr algn="just">
              <a:buClrTx/>
              <a:buFont typeface="Arial" panose="020B0604020202020204" pitchFamily="34" charset="0"/>
              <a:buChar char="•"/>
            </a:pPr>
            <a:r>
              <a:rPr lang="en-US" sz="1200" b="0" i="0" dirty="0">
                <a:solidFill>
                  <a:srgbClr val="374151"/>
                </a:solidFill>
                <a:effectLst/>
                <a:latin typeface="Söhne"/>
              </a:rPr>
              <a:t>Incident Management System: Enable users to create, view, edit, and delete Incidents for various issues, requests, or inquiries.</a:t>
            </a:r>
          </a:p>
          <a:p>
            <a:pPr algn="just">
              <a:buClrTx/>
              <a:buFont typeface="Arial" panose="020B0604020202020204" pitchFamily="34" charset="0"/>
              <a:buChar char="•"/>
            </a:pPr>
            <a:r>
              <a:rPr lang="en-US" sz="1200" b="0" i="0" dirty="0">
                <a:solidFill>
                  <a:srgbClr val="374151"/>
                </a:solidFill>
                <a:effectLst/>
                <a:latin typeface="Söhne"/>
              </a:rPr>
              <a:t>Filter &amp; Search: Provide global filters and search functionality to help users find the incidents they need quickly.</a:t>
            </a:r>
          </a:p>
          <a:p>
            <a:pPr algn="just">
              <a:buClrTx/>
              <a:buFont typeface="Arial" panose="020B0604020202020204" pitchFamily="34" charset="0"/>
              <a:buChar char="•"/>
            </a:pPr>
            <a:r>
              <a:rPr lang="en-US" sz="1200" b="0" i="0" dirty="0">
                <a:solidFill>
                  <a:srgbClr val="374151"/>
                </a:solidFill>
                <a:effectLst/>
                <a:latin typeface="Söhne"/>
              </a:rPr>
              <a:t>Incident Details: Show detailed information about each Incident, including its status, priority, owner, history, comments.</a:t>
            </a:r>
          </a:p>
          <a:p>
            <a:pPr algn="just">
              <a:buClrTx/>
              <a:buFont typeface="Arial" panose="020B0604020202020204" pitchFamily="34" charset="0"/>
              <a:buChar char="•"/>
            </a:pPr>
            <a:r>
              <a:rPr lang="en-US" sz="1200" b="0" i="0" dirty="0">
                <a:solidFill>
                  <a:srgbClr val="374151"/>
                </a:solidFill>
                <a:effectLst/>
                <a:latin typeface="Söhne"/>
              </a:rPr>
              <a:t>Metrics &amp; Analytics: Display charts and metrics on a dashboard to help track incidents and inactive data and make data-driven decisions.</a:t>
            </a:r>
          </a:p>
          <a:p>
            <a:pPr algn="just">
              <a:buClrTx/>
              <a:buFont typeface="Arial" panose="020B0604020202020204" pitchFamily="34" charset="0"/>
              <a:buChar char="•"/>
            </a:pPr>
            <a:r>
              <a:rPr lang="en-US" sz="1200" b="0" i="0" dirty="0">
                <a:solidFill>
                  <a:srgbClr val="374151"/>
                </a:solidFill>
                <a:effectLst/>
                <a:latin typeface="Söhne"/>
              </a:rPr>
              <a:t>Responsive Design: Create a user interface that adapts to different screen sizes, devices, and orientations to ensure a seamless experience for all users.</a:t>
            </a:r>
          </a:p>
        </p:txBody>
      </p:sp>
      <p:sp>
        <p:nvSpPr>
          <p:cNvPr id="5" name="Slide Number Placeholder 4">
            <a:extLst>
              <a:ext uri="{FF2B5EF4-FFF2-40B4-BE49-F238E27FC236}">
                <a16:creationId xmlns:a16="http://schemas.microsoft.com/office/drawing/2014/main" id="{17A1A175-0C03-3E9B-ED98-4D1980D400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500277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4"/>
          <p:cNvSpPr txBox="1">
            <a:spLocks noGrp="1"/>
          </p:cNvSpPr>
          <p:nvPr>
            <p:ph type="ctrTitle" idx="4294967295"/>
          </p:nvPr>
        </p:nvSpPr>
        <p:spPr>
          <a:xfrm>
            <a:off x="714052" y="412486"/>
            <a:ext cx="7549084" cy="53908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3200" dirty="0">
                <a:solidFill>
                  <a:schemeClr val="accent2"/>
                </a:solidFill>
              </a:rPr>
              <a:t>CONTRIBUTIONS</a:t>
            </a:r>
            <a:endParaRPr sz="3200" dirty="0">
              <a:solidFill>
                <a:schemeClr val="accent2"/>
              </a:solidFill>
            </a:endParaRPr>
          </a:p>
        </p:txBody>
      </p:sp>
      <p:sp>
        <p:nvSpPr>
          <p:cNvPr id="100" name="Google Shape;100;p14"/>
          <p:cNvSpPr txBox="1">
            <a:spLocks noGrp="1"/>
          </p:cNvSpPr>
          <p:nvPr>
            <p:ph type="subTitle" idx="4294967295"/>
          </p:nvPr>
        </p:nvSpPr>
        <p:spPr>
          <a:xfrm>
            <a:off x="740070" y="1059949"/>
            <a:ext cx="2727959" cy="151766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1600" b="1" dirty="0">
                <a:solidFill>
                  <a:schemeClr val="tx1"/>
                </a:solidFill>
                <a:latin typeface="Bahnschrift SemiCondensed" panose="020B0502040204020203" pitchFamily="34" charset="0"/>
              </a:rPr>
              <a:t>Supriya Vallarapu</a:t>
            </a:r>
          </a:p>
          <a:p>
            <a:pPr marL="0" lvl="0" indent="0" algn="l" rtl="0">
              <a:spcBef>
                <a:spcPts val="0"/>
              </a:spcBef>
              <a:spcAft>
                <a:spcPts val="0"/>
              </a:spcAft>
              <a:buNone/>
            </a:pPr>
            <a:endParaRPr lang="en-IN" sz="1600" dirty="0">
              <a:solidFill>
                <a:schemeClr val="tx1"/>
              </a:solidFill>
              <a:latin typeface="Bahnschrift SemiCondensed" panose="020B0502040204020203" pitchFamily="34" charset="0"/>
            </a:endParaRPr>
          </a:p>
          <a:p>
            <a:pPr marL="0" indent="0">
              <a:buClrTx/>
              <a:buNone/>
            </a:pPr>
            <a:r>
              <a:rPr lang="en-IN" sz="1200" dirty="0">
                <a:solidFill>
                  <a:schemeClr val="tx1"/>
                </a:solidFill>
                <a:latin typeface="Bahnschrift SemiCondensed" panose="020B0502040204020203" pitchFamily="34" charset="0"/>
              </a:rPr>
              <a:t>Project Backend Setup with all layers</a:t>
            </a:r>
          </a:p>
          <a:p>
            <a:pPr marL="0" indent="0">
              <a:buClrTx/>
              <a:buNone/>
            </a:pPr>
            <a:r>
              <a:rPr lang="en-IN" sz="1200" dirty="0">
                <a:solidFill>
                  <a:schemeClr val="tx1"/>
                </a:solidFill>
                <a:latin typeface="Bahnschrift SemiCondensed" panose="020B0502040204020203" pitchFamily="34" charset="0"/>
              </a:rPr>
              <a:t>Dashboard Page creation and its UI</a:t>
            </a:r>
          </a:p>
          <a:p>
            <a:pPr marL="0" indent="0">
              <a:buClrTx/>
              <a:buNone/>
            </a:pPr>
            <a:r>
              <a:rPr lang="en-IN" sz="1200" dirty="0">
                <a:solidFill>
                  <a:schemeClr val="tx1"/>
                </a:solidFill>
                <a:latin typeface="Bahnschrift SemiCondensed" panose="020B0502040204020203" pitchFamily="34" charset="0"/>
              </a:rPr>
              <a:t>New Incident creation page and its UI</a:t>
            </a:r>
          </a:p>
          <a:p>
            <a:pPr marL="0" indent="0">
              <a:buClrTx/>
              <a:buNone/>
            </a:pPr>
            <a:r>
              <a:rPr lang="en-US" sz="1200" dirty="0">
                <a:solidFill>
                  <a:schemeClr val="tx1"/>
                </a:solidFill>
                <a:latin typeface="Bahnschrift SemiCondensed" panose="020B0502040204020203" pitchFamily="34" charset="0"/>
              </a:rPr>
              <a:t>UI creation for Incident Management Page</a:t>
            </a:r>
          </a:p>
          <a:p>
            <a:pPr marL="0" indent="0">
              <a:buClrTx/>
              <a:buNone/>
            </a:pPr>
            <a:endParaRPr lang="en-IN" sz="1200" b="1" dirty="0">
              <a:solidFill>
                <a:schemeClr val="tx1"/>
              </a:solidFill>
              <a:latin typeface="Bahnschrift SemiCondensed" panose="020B0502040204020203" pitchFamily="34" charset="0"/>
            </a:endParaRPr>
          </a:p>
          <a:p>
            <a:pPr marL="0" indent="0">
              <a:buNone/>
            </a:pPr>
            <a:endParaRPr sz="1200" b="1" dirty="0">
              <a:solidFill>
                <a:schemeClr val="accent2">
                  <a:lumMod val="75000"/>
                </a:schemeClr>
              </a:solidFill>
              <a:latin typeface="Bahnschrift SemiCondensed" panose="020B0502040204020203" pitchFamily="34" charset="0"/>
            </a:endParaRPr>
          </a:p>
        </p:txBody>
      </p:sp>
      <p:sp>
        <p:nvSpPr>
          <p:cNvPr id="101" name="Google Shape;101;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5" name="Google Shape;100;p14">
            <a:extLst>
              <a:ext uri="{FF2B5EF4-FFF2-40B4-BE49-F238E27FC236}">
                <a16:creationId xmlns:a16="http://schemas.microsoft.com/office/drawing/2014/main" id="{EB3F6753-2899-7ED2-387C-4511989F979F}"/>
              </a:ext>
            </a:extLst>
          </p:cNvPr>
          <p:cNvSpPr txBox="1">
            <a:spLocks/>
          </p:cNvSpPr>
          <p:nvPr/>
        </p:nvSpPr>
        <p:spPr>
          <a:xfrm>
            <a:off x="5535177" y="1059949"/>
            <a:ext cx="2727959" cy="15176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marL="0" indent="0">
              <a:buFont typeface="Barlow Light"/>
              <a:buNone/>
            </a:pPr>
            <a:r>
              <a:rPr lang="en-IN" sz="1600" b="1" dirty="0">
                <a:solidFill>
                  <a:schemeClr val="tx1"/>
                </a:solidFill>
                <a:latin typeface="Bahnschrift SemiCondensed" panose="020B0502040204020203" pitchFamily="34" charset="0"/>
              </a:rPr>
              <a:t>Chandana Joshi</a:t>
            </a:r>
          </a:p>
          <a:p>
            <a:pPr marL="0" indent="0">
              <a:lnSpc>
                <a:spcPct val="150000"/>
              </a:lnSpc>
              <a:buClrTx/>
              <a:buFont typeface="Barlow Light"/>
              <a:buNone/>
            </a:pPr>
            <a:endParaRPr lang="en-IN" sz="1200" b="1" dirty="0">
              <a:solidFill>
                <a:schemeClr val="tx1"/>
              </a:solidFill>
              <a:latin typeface="Bahnschrift SemiCondensed" panose="020B0502040204020203" pitchFamily="34" charset="0"/>
            </a:endParaRPr>
          </a:p>
          <a:p>
            <a:pPr marL="0" indent="0">
              <a:buClrTx/>
              <a:buFont typeface="Barlow Light"/>
              <a:buNone/>
            </a:pPr>
            <a:r>
              <a:rPr lang="en-IN" sz="1200" dirty="0">
                <a:solidFill>
                  <a:schemeClr val="tx1"/>
                </a:solidFill>
                <a:latin typeface="Bahnschrift SemiCondensed" panose="020B0502040204020203" pitchFamily="34" charset="0"/>
              </a:rPr>
              <a:t>Chart Metrics</a:t>
            </a:r>
          </a:p>
          <a:p>
            <a:pPr marL="0" indent="0">
              <a:buClrTx/>
              <a:buFont typeface="Barlow Light"/>
              <a:buNone/>
            </a:pPr>
            <a:r>
              <a:rPr lang="en-IN" sz="1200" dirty="0">
                <a:solidFill>
                  <a:schemeClr val="tx1"/>
                </a:solidFill>
                <a:latin typeface="Bahnschrift SemiCondensed" panose="020B0502040204020203" pitchFamily="34" charset="0"/>
              </a:rPr>
              <a:t>Incident Management Page </a:t>
            </a:r>
          </a:p>
          <a:p>
            <a:pPr marL="0" indent="0">
              <a:buClrTx/>
              <a:buFont typeface="Barlow Light"/>
              <a:buNone/>
            </a:pPr>
            <a:r>
              <a:rPr lang="en-IN" sz="1200" dirty="0">
                <a:solidFill>
                  <a:schemeClr val="tx1"/>
                </a:solidFill>
                <a:latin typeface="Bahnschrift SemiCondensed" panose="020B0502040204020203" pitchFamily="34" charset="0"/>
              </a:rPr>
              <a:t>All Incidents View</a:t>
            </a:r>
          </a:p>
          <a:p>
            <a:pPr marL="0" indent="0">
              <a:buClrTx/>
              <a:buFont typeface="Barlow Light"/>
              <a:buNone/>
            </a:pPr>
            <a:r>
              <a:rPr lang="en-IN" sz="1200" dirty="0">
                <a:solidFill>
                  <a:schemeClr val="tx1"/>
                </a:solidFill>
                <a:latin typeface="Bahnschrift SemiCondensed" panose="020B0502040204020203" pitchFamily="34" charset="0"/>
              </a:rPr>
              <a:t>CRUD Operations for Incident page</a:t>
            </a:r>
          </a:p>
          <a:p>
            <a:pPr marL="0" indent="0">
              <a:buFont typeface="Barlow Light"/>
              <a:buNone/>
            </a:pPr>
            <a:endParaRPr lang="en-IN" sz="1200" b="1" dirty="0">
              <a:solidFill>
                <a:schemeClr val="accent2">
                  <a:lumMod val="75000"/>
                </a:schemeClr>
              </a:solidFill>
              <a:latin typeface="Bahnschrift SemiCondensed" panose="020B0502040204020203" pitchFamily="34" charset="0"/>
            </a:endParaRPr>
          </a:p>
        </p:txBody>
      </p:sp>
      <p:sp>
        <p:nvSpPr>
          <p:cNvPr id="6" name="Google Shape;100;p14">
            <a:extLst>
              <a:ext uri="{FF2B5EF4-FFF2-40B4-BE49-F238E27FC236}">
                <a16:creationId xmlns:a16="http://schemas.microsoft.com/office/drawing/2014/main" id="{E74898BF-4AC5-DF3E-DAB4-54601A937480}"/>
              </a:ext>
            </a:extLst>
          </p:cNvPr>
          <p:cNvSpPr txBox="1">
            <a:spLocks/>
          </p:cNvSpPr>
          <p:nvPr/>
        </p:nvSpPr>
        <p:spPr>
          <a:xfrm>
            <a:off x="5535177" y="3034646"/>
            <a:ext cx="2868754" cy="15176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marL="0" indent="0">
              <a:buFont typeface="Barlow Light"/>
              <a:buNone/>
            </a:pPr>
            <a:r>
              <a:rPr lang="en-IN" sz="1600" b="1" dirty="0">
                <a:solidFill>
                  <a:schemeClr val="tx1"/>
                </a:solidFill>
                <a:latin typeface="Bahnschrift SemiCondensed" panose="020B0502040204020203" pitchFamily="34" charset="0"/>
              </a:rPr>
              <a:t>Ankur Haritosh</a:t>
            </a:r>
          </a:p>
          <a:p>
            <a:pPr marL="0" indent="0">
              <a:buFont typeface="Barlow Light"/>
              <a:buNone/>
            </a:pPr>
            <a:endParaRPr lang="en-IN" sz="1600" b="1" dirty="0">
              <a:solidFill>
                <a:schemeClr val="tx1"/>
              </a:solidFill>
              <a:latin typeface="Bahnschrift SemiCondensed" panose="020B0502040204020203" pitchFamily="34" charset="0"/>
            </a:endParaRPr>
          </a:p>
          <a:p>
            <a:pPr marL="0" indent="0">
              <a:buClrTx/>
              <a:buFont typeface="Barlow Light"/>
              <a:buNone/>
            </a:pPr>
            <a:r>
              <a:rPr lang="en-IN" sz="1200" dirty="0">
                <a:solidFill>
                  <a:schemeClr val="tx1"/>
                </a:solidFill>
                <a:latin typeface="Bahnschrift SemiCondensed" panose="020B0502040204020203" pitchFamily="34" charset="0"/>
              </a:rPr>
              <a:t>Filtering panes</a:t>
            </a:r>
          </a:p>
          <a:p>
            <a:pPr marL="0" indent="0">
              <a:buClrTx/>
              <a:buFont typeface="Barlow Light"/>
              <a:buNone/>
            </a:pPr>
            <a:r>
              <a:rPr lang="en-IN" sz="1200" dirty="0">
                <a:solidFill>
                  <a:schemeClr val="tx1"/>
                </a:solidFill>
                <a:latin typeface="Bahnschrift SemiCondensed" panose="020B0502040204020203" pitchFamily="34" charset="0"/>
              </a:rPr>
              <a:t>Toggle Pane in incident Management</a:t>
            </a:r>
          </a:p>
          <a:p>
            <a:pPr marL="0" indent="0">
              <a:buClrTx/>
              <a:buFont typeface="Barlow Light"/>
              <a:buNone/>
            </a:pPr>
            <a:r>
              <a:rPr lang="en-IN" sz="1200" dirty="0">
                <a:solidFill>
                  <a:schemeClr val="tx1"/>
                </a:solidFill>
                <a:latin typeface="Bahnschrift SemiCondensed" panose="020B0502040204020203" pitchFamily="34" charset="0"/>
              </a:rPr>
              <a:t>Incident Information page </a:t>
            </a:r>
          </a:p>
          <a:p>
            <a:pPr marL="0" indent="0">
              <a:buClrTx/>
              <a:buFont typeface="Barlow Light"/>
              <a:buNone/>
            </a:pPr>
            <a:r>
              <a:rPr lang="en-IN" sz="1200" dirty="0">
                <a:solidFill>
                  <a:schemeClr val="tx1"/>
                </a:solidFill>
                <a:latin typeface="Bahnschrift SemiCondensed" panose="020B0502040204020203" pitchFamily="34" charset="0"/>
              </a:rPr>
              <a:t>CRUD Operations for Incident Information page</a:t>
            </a:r>
          </a:p>
          <a:p>
            <a:pPr marL="0" indent="0">
              <a:buFont typeface="Barlow Light"/>
              <a:buNone/>
            </a:pPr>
            <a:endParaRPr lang="en-IN" sz="1200" b="1" dirty="0">
              <a:solidFill>
                <a:schemeClr val="accent2">
                  <a:lumMod val="75000"/>
                </a:schemeClr>
              </a:solidFill>
              <a:latin typeface="Bahnschrift SemiCondensed" panose="020B0502040204020203" pitchFamily="34" charset="0"/>
            </a:endParaRPr>
          </a:p>
        </p:txBody>
      </p:sp>
      <p:sp>
        <p:nvSpPr>
          <p:cNvPr id="7" name="Google Shape;100;p14">
            <a:extLst>
              <a:ext uri="{FF2B5EF4-FFF2-40B4-BE49-F238E27FC236}">
                <a16:creationId xmlns:a16="http://schemas.microsoft.com/office/drawing/2014/main" id="{9C9DA34C-F39A-C378-AF06-ED188F13CC00}"/>
              </a:ext>
            </a:extLst>
          </p:cNvPr>
          <p:cNvSpPr txBox="1">
            <a:spLocks/>
          </p:cNvSpPr>
          <p:nvPr/>
        </p:nvSpPr>
        <p:spPr>
          <a:xfrm>
            <a:off x="740069" y="3034646"/>
            <a:ext cx="2727959" cy="15176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Barlow Light"/>
              <a:buChar char="▸"/>
              <a:defRPr sz="2400" b="0" i="0" u="none" strike="noStrike" cap="none">
                <a:solidFill>
                  <a:schemeClr val="dk2"/>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accent3"/>
              </a:buClr>
              <a:buSzPts val="2400"/>
              <a:buFont typeface="Barlow Light"/>
              <a:buChar char="▹"/>
              <a:defRPr sz="2400" b="0" i="0" u="none" strike="noStrike" cap="none">
                <a:solidFill>
                  <a:schemeClr val="dk2"/>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2"/>
              </a:buClr>
              <a:buSzPts val="2400"/>
              <a:buFont typeface="Barlow Light"/>
              <a:buChar char="■"/>
              <a:defRPr sz="2400" b="0" i="0" u="none" strike="noStrike" cap="none">
                <a:solidFill>
                  <a:schemeClr val="dk2"/>
                </a:solidFill>
                <a:latin typeface="Barlow Light"/>
                <a:ea typeface="Barlow Light"/>
                <a:cs typeface="Barlow Light"/>
                <a:sym typeface="Barlow Light"/>
              </a:defRPr>
            </a:lvl9pPr>
          </a:lstStyle>
          <a:p>
            <a:pPr marL="0" indent="0">
              <a:buFont typeface="Barlow Light"/>
              <a:buNone/>
            </a:pPr>
            <a:r>
              <a:rPr lang="en-IN" sz="1600" b="1" dirty="0">
                <a:solidFill>
                  <a:schemeClr val="tx1"/>
                </a:solidFill>
                <a:latin typeface="Bahnschrift SemiCondensed" panose="020B0502040204020203" pitchFamily="34" charset="0"/>
              </a:rPr>
              <a:t>Dharma Nimmala</a:t>
            </a:r>
          </a:p>
          <a:p>
            <a:pPr marL="0" indent="0">
              <a:buFont typeface="Barlow Light"/>
              <a:buNone/>
            </a:pPr>
            <a:endParaRPr lang="en-IN" sz="1600" b="1" dirty="0">
              <a:solidFill>
                <a:schemeClr val="tx1"/>
              </a:solidFill>
              <a:latin typeface="Bahnschrift SemiCondensed" panose="020B0502040204020203" pitchFamily="34" charset="0"/>
            </a:endParaRPr>
          </a:p>
          <a:p>
            <a:pPr marL="0" indent="0">
              <a:buClrTx/>
              <a:buFont typeface="Barlow Light"/>
              <a:buNone/>
            </a:pPr>
            <a:r>
              <a:rPr lang="en-US" sz="1200" dirty="0">
                <a:solidFill>
                  <a:schemeClr val="tx1"/>
                </a:solidFill>
                <a:latin typeface="Bahnschrift SemiCondensed" panose="020B0502040204020203" pitchFamily="34" charset="0"/>
              </a:rPr>
              <a:t>Sign Up, Login and Logout, Forgot Password</a:t>
            </a:r>
          </a:p>
          <a:p>
            <a:pPr marL="0" indent="0">
              <a:buClrTx/>
              <a:buFont typeface="Barlow Light"/>
              <a:buNone/>
            </a:pPr>
            <a:r>
              <a:rPr lang="en-US" sz="1200" dirty="0">
                <a:solidFill>
                  <a:schemeClr val="tx1"/>
                </a:solidFill>
                <a:latin typeface="Bahnschrift SemiCondensed" panose="020B0502040204020203" pitchFamily="34" charset="0"/>
              </a:rPr>
              <a:t>User Authentication</a:t>
            </a:r>
          </a:p>
          <a:p>
            <a:pPr marL="0" indent="0">
              <a:buClrTx/>
              <a:buNone/>
            </a:pPr>
            <a:r>
              <a:rPr lang="en-IN" sz="1200" dirty="0">
                <a:solidFill>
                  <a:schemeClr val="tx1"/>
                </a:solidFill>
                <a:latin typeface="Bahnschrift SemiCondensed" panose="020B0502040204020203" pitchFamily="34" charset="0"/>
              </a:rPr>
              <a:t>UI creation for Login and Signup Pages</a:t>
            </a:r>
          </a:p>
          <a:p>
            <a:pPr marL="0" indent="0">
              <a:buClrTx/>
              <a:buNone/>
            </a:pPr>
            <a:r>
              <a:rPr lang="en-IN" sz="1200" dirty="0">
                <a:solidFill>
                  <a:schemeClr val="tx1"/>
                </a:solidFill>
                <a:latin typeface="Bahnschrift SemiCondensed" panose="020B0502040204020203" pitchFamily="34" charset="0"/>
              </a:rPr>
              <a:t>UI creation for Incident information page</a:t>
            </a:r>
          </a:p>
          <a:p>
            <a:pPr marL="0" indent="0">
              <a:buClrTx/>
              <a:buFont typeface="Barlow Light"/>
              <a:buNone/>
            </a:pPr>
            <a:endParaRPr lang="en-US" sz="1200" b="1" dirty="0">
              <a:solidFill>
                <a:schemeClr val="tx1"/>
              </a:solidFill>
              <a:latin typeface="Bahnschrift SemiCondensed" panose="020B0502040204020203" pitchFamily="34" charset="0"/>
            </a:endParaRPr>
          </a:p>
          <a:p>
            <a:pPr marL="0" indent="0">
              <a:buClrTx/>
              <a:buFont typeface="Barlow Light"/>
              <a:buNone/>
            </a:pPr>
            <a:endParaRPr lang="en-IN" sz="1200" b="1" dirty="0">
              <a:solidFill>
                <a:schemeClr val="accent2">
                  <a:lumMod val="75000"/>
                </a:schemeClr>
              </a:solidFill>
              <a:latin typeface="Bahnschrift SemiCondensed" panose="020B05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4" name="Google Shape;91;p13">
            <a:extLst>
              <a:ext uri="{FF2B5EF4-FFF2-40B4-BE49-F238E27FC236}">
                <a16:creationId xmlns:a16="http://schemas.microsoft.com/office/drawing/2014/main" id="{E0AE042F-80E6-6CF2-40EF-564A963CCB01}"/>
              </a:ext>
            </a:extLst>
          </p:cNvPr>
          <p:cNvSpPr txBox="1">
            <a:spLocks noGrp="1"/>
          </p:cNvSpPr>
          <p:nvPr>
            <p:ph type="ctrTitle"/>
          </p:nvPr>
        </p:nvSpPr>
        <p:spPr>
          <a:xfrm>
            <a:off x="953803" y="371708"/>
            <a:ext cx="7433400" cy="62882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3600" dirty="0"/>
              <a:t> SIGN UP PAGE</a:t>
            </a:r>
          </a:p>
        </p:txBody>
      </p:sp>
      <p:pic>
        <p:nvPicPr>
          <p:cNvPr id="5" name="Picture 4" descr="Graphical user interface&#10;&#10;Description automatically generated">
            <a:extLst>
              <a:ext uri="{FF2B5EF4-FFF2-40B4-BE49-F238E27FC236}">
                <a16:creationId xmlns:a16="http://schemas.microsoft.com/office/drawing/2014/main" id="{1995EA49-BEF9-1A9F-CBC8-653C0B085069}"/>
              </a:ext>
            </a:extLst>
          </p:cNvPr>
          <p:cNvPicPr>
            <a:picLocks noChangeAspect="1"/>
          </p:cNvPicPr>
          <p:nvPr/>
        </p:nvPicPr>
        <p:blipFill>
          <a:blip r:embed="rId3"/>
          <a:stretch>
            <a:fillRect/>
          </a:stretch>
        </p:blipFill>
        <p:spPr>
          <a:xfrm>
            <a:off x="1685692" y="1089738"/>
            <a:ext cx="6188927" cy="38680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4" name="Google Shape;91;p13">
            <a:extLst>
              <a:ext uri="{FF2B5EF4-FFF2-40B4-BE49-F238E27FC236}">
                <a16:creationId xmlns:a16="http://schemas.microsoft.com/office/drawing/2014/main" id="{E0AE042F-80E6-6CF2-40EF-564A963CCB01}"/>
              </a:ext>
            </a:extLst>
          </p:cNvPr>
          <p:cNvSpPr txBox="1">
            <a:spLocks noGrp="1"/>
          </p:cNvSpPr>
          <p:nvPr>
            <p:ph type="ctrTitle"/>
          </p:nvPr>
        </p:nvSpPr>
        <p:spPr>
          <a:xfrm>
            <a:off x="953803" y="371708"/>
            <a:ext cx="7433400" cy="62882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3600" dirty="0"/>
              <a:t> LOGIN PAGE</a:t>
            </a:r>
          </a:p>
        </p:txBody>
      </p:sp>
      <p:pic>
        <p:nvPicPr>
          <p:cNvPr id="3" name="Picture 2" descr="Graphical user interface, application&#10;&#10;Description automatically generated">
            <a:extLst>
              <a:ext uri="{FF2B5EF4-FFF2-40B4-BE49-F238E27FC236}">
                <a16:creationId xmlns:a16="http://schemas.microsoft.com/office/drawing/2014/main" id="{8FD00768-3F92-EA3E-7484-6CE479D435F4}"/>
              </a:ext>
            </a:extLst>
          </p:cNvPr>
          <p:cNvPicPr>
            <a:picLocks noChangeAspect="1"/>
          </p:cNvPicPr>
          <p:nvPr/>
        </p:nvPicPr>
        <p:blipFill>
          <a:blip r:embed="rId3"/>
          <a:stretch>
            <a:fillRect/>
          </a:stretch>
        </p:blipFill>
        <p:spPr>
          <a:xfrm>
            <a:off x="1546303" y="933449"/>
            <a:ext cx="6248400" cy="3905250"/>
          </a:xfrm>
          <a:prstGeom prst="rect">
            <a:avLst/>
          </a:prstGeom>
        </p:spPr>
      </p:pic>
    </p:spTree>
    <p:extLst>
      <p:ext uri="{BB962C8B-B14F-4D97-AF65-F5344CB8AC3E}">
        <p14:creationId xmlns:p14="http://schemas.microsoft.com/office/powerpoint/2010/main" val="1094527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4" name="Google Shape;91;p13">
            <a:extLst>
              <a:ext uri="{FF2B5EF4-FFF2-40B4-BE49-F238E27FC236}">
                <a16:creationId xmlns:a16="http://schemas.microsoft.com/office/drawing/2014/main" id="{E0AE042F-80E6-6CF2-40EF-564A963CCB01}"/>
              </a:ext>
            </a:extLst>
          </p:cNvPr>
          <p:cNvSpPr txBox="1">
            <a:spLocks noGrp="1"/>
          </p:cNvSpPr>
          <p:nvPr>
            <p:ph type="ctrTitle"/>
          </p:nvPr>
        </p:nvSpPr>
        <p:spPr>
          <a:xfrm>
            <a:off x="946369" y="319669"/>
            <a:ext cx="7433400" cy="62882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3600" dirty="0"/>
              <a:t> DASHBOARD PAGE</a:t>
            </a:r>
          </a:p>
        </p:txBody>
      </p:sp>
      <p:pic>
        <p:nvPicPr>
          <p:cNvPr id="3" name="Picture 2" descr="Graphical user interface&#10;&#10;Description automatically generated">
            <a:extLst>
              <a:ext uri="{FF2B5EF4-FFF2-40B4-BE49-F238E27FC236}">
                <a16:creationId xmlns:a16="http://schemas.microsoft.com/office/drawing/2014/main" id="{83130C98-BCEE-067F-6433-F1BB5D32B454}"/>
              </a:ext>
            </a:extLst>
          </p:cNvPr>
          <p:cNvPicPr>
            <a:picLocks noChangeAspect="1"/>
          </p:cNvPicPr>
          <p:nvPr/>
        </p:nvPicPr>
        <p:blipFill>
          <a:blip r:embed="rId3"/>
          <a:stretch>
            <a:fillRect/>
          </a:stretch>
        </p:blipFill>
        <p:spPr>
          <a:xfrm>
            <a:off x="1552994" y="892098"/>
            <a:ext cx="6290772" cy="3931733"/>
          </a:xfrm>
          <a:prstGeom prst="rect">
            <a:avLst/>
          </a:prstGeom>
        </p:spPr>
      </p:pic>
    </p:spTree>
    <p:extLst>
      <p:ext uri="{BB962C8B-B14F-4D97-AF65-F5344CB8AC3E}">
        <p14:creationId xmlns:p14="http://schemas.microsoft.com/office/powerpoint/2010/main" val="2121129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4" name="Google Shape;91;p13">
            <a:extLst>
              <a:ext uri="{FF2B5EF4-FFF2-40B4-BE49-F238E27FC236}">
                <a16:creationId xmlns:a16="http://schemas.microsoft.com/office/drawing/2014/main" id="{E0AE042F-80E6-6CF2-40EF-564A963CCB01}"/>
              </a:ext>
            </a:extLst>
          </p:cNvPr>
          <p:cNvSpPr txBox="1">
            <a:spLocks noGrp="1"/>
          </p:cNvSpPr>
          <p:nvPr>
            <p:ph type="ctrTitle"/>
          </p:nvPr>
        </p:nvSpPr>
        <p:spPr>
          <a:xfrm>
            <a:off x="946369" y="319669"/>
            <a:ext cx="7433400" cy="62882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3600" dirty="0"/>
              <a:t> NEW INCIDENT PAGE</a:t>
            </a:r>
          </a:p>
        </p:txBody>
      </p:sp>
      <p:pic>
        <p:nvPicPr>
          <p:cNvPr id="5" name="Picture 4" descr="Graphical user interface, text, application, email&#10;&#10;Description automatically generated">
            <a:extLst>
              <a:ext uri="{FF2B5EF4-FFF2-40B4-BE49-F238E27FC236}">
                <a16:creationId xmlns:a16="http://schemas.microsoft.com/office/drawing/2014/main" id="{16D3D893-CD73-2F6A-A339-00957050E737}"/>
              </a:ext>
            </a:extLst>
          </p:cNvPr>
          <p:cNvPicPr>
            <a:picLocks noChangeAspect="1"/>
          </p:cNvPicPr>
          <p:nvPr/>
        </p:nvPicPr>
        <p:blipFill>
          <a:blip r:embed="rId3"/>
          <a:stretch>
            <a:fillRect/>
          </a:stretch>
        </p:blipFill>
        <p:spPr>
          <a:xfrm>
            <a:off x="1673425" y="948489"/>
            <a:ext cx="6173315" cy="3858322"/>
          </a:xfrm>
          <a:prstGeom prst="rect">
            <a:avLst/>
          </a:prstGeom>
        </p:spPr>
      </p:pic>
    </p:spTree>
    <p:extLst>
      <p:ext uri="{BB962C8B-B14F-4D97-AF65-F5344CB8AC3E}">
        <p14:creationId xmlns:p14="http://schemas.microsoft.com/office/powerpoint/2010/main" val="4014773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4" name="Google Shape;91;p13">
            <a:extLst>
              <a:ext uri="{FF2B5EF4-FFF2-40B4-BE49-F238E27FC236}">
                <a16:creationId xmlns:a16="http://schemas.microsoft.com/office/drawing/2014/main" id="{E0AE042F-80E6-6CF2-40EF-564A963CCB01}"/>
              </a:ext>
            </a:extLst>
          </p:cNvPr>
          <p:cNvSpPr txBox="1">
            <a:spLocks noGrp="1"/>
          </p:cNvSpPr>
          <p:nvPr>
            <p:ph type="ctrTitle"/>
          </p:nvPr>
        </p:nvSpPr>
        <p:spPr>
          <a:xfrm>
            <a:off x="946369" y="319669"/>
            <a:ext cx="7433400" cy="62882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3600" dirty="0"/>
              <a:t> INCIDENT MANAGEMENT PAGE</a:t>
            </a:r>
          </a:p>
        </p:txBody>
      </p:sp>
      <p:pic>
        <p:nvPicPr>
          <p:cNvPr id="5" name="Picture 4" descr="Graphical user interface, application, email&#10;&#10;Description automatically generated">
            <a:extLst>
              <a:ext uri="{FF2B5EF4-FFF2-40B4-BE49-F238E27FC236}">
                <a16:creationId xmlns:a16="http://schemas.microsoft.com/office/drawing/2014/main" id="{FCBB06B6-3094-D3A7-314E-72504A425432}"/>
              </a:ext>
            </a:extLst>
          </p:cNvPr>
          <p:cNvPicPr>
            <a:picLocks noChangeAspect="1"/>
          </p:cNvPicPr>
          <p:nvPr/>
        </p:nvPicPr>
        <p:blipFill>
          <a:blip r:embed="rId3"/>
          <a:stretch>
            <a:fillRect/>
          </a:stretch>
        </p:blipFill>
        <p:spPr>
          <a:xfrm>
            <a:off x="1422526" y="948489"/>
            <a:ext cx="6481086" cy="4050679"/>
          </a:xfrm>
          <a:prstGeom prst="rect">
            <a:avLst/>
          </a:prstGeom>
        </p:spPr>
      </p:pic>
    </p:spTree>
    <p:extLst>
      <p:ext uri="{BB962C8B-B14F-4D97-AF65-F5344CB8AC3E}">
        <p14:creationId xmlns:p14="http://schemas.microsoft.com/office/powerpoint/2010/main" val="2741747413"/>
      </p:ext>
    </p:extLst>
  </p:cSld>
  <p:clrMapOvr>
    <a:masterClrMapping/>
  </p:clrMapOvr>
</p:sld>
</file>

<file path=ppt/theme/theme1.xml><?xml version="1.0" encoding="utf-8"?>
<a:theme xmlns:a="http://schemas.openxmlformats.org/drawingml/2006/main" name="Fitzwalter template">
  <a:themeElements>
    <a:clrScheme name="Custom 347">
      <a:dk1>
        <a:srgbClr val="1A2A30"/>
      </a:dk1>
      <a:lt1>
        <a:srgbClr val="FFFFFF"/>
      </a:lt1>
      <a:dk2>
        <a:srgbClr val="66787E"/>
      </a:dk2>
      <a:lt2>
        <a:srgbClr val="E9F0EF"/>
      </a:lt2>
      <a:accent1>
        <a:srgbClr val="D6F075"/>
      </a:accent1>
      <a:accent2>
        <a:srgbClr val="50DD8B"/>
      </a:accent2>
      <a:accent3>
        <a:srgbClr val="0D89B1"/>
      </a:accent3>
      <a:accent4>
        <a:srgbClr val="EB5E76"/>
      </a:accent4>
      <a:accent5>
        <a:srgbClr val="F08148"/>
      </a:accent5>
      <a:accent6>
        <a:srgbClr val="FFCC00"/>
      </a:accent6>
      <a:hlink>
        <a:srgbClr val="00709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401</Words>
  <Application>Microsoft Office PowerPoint</Application>
  <PresentationFormat>On-screen Show (16:9)</PresentationFormat>
  <Paragraphs>52</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Barlow Light</vt:lpstr>
      <vt:lpstr>Bebas Neue</vt:lpstr>
      <vt:lpstr>Calibri</vt:lpstr>
      <vt:lpstr>Mystical Woods Rough Script</vt:lpstr>
      <vt:lpstr>Bahnschrift SemiCondensed</vt:lpstr>
      <vt:lpstr>Söhne</vt:lpstr>
      <vt:lpstr>Arial</vt:lpstr>
      <vt:lpstr>Fitzwalter template</vt:lpstr>
      <vt:lpstr>PowerPoint Presentation</vt:lpstr>
      <vt:lpstr>Project Description</vt:lpstr>
      <vt:lpstr>Features</vt:lpstr>
      <vt:lpstr>CONTRIBUTIONS</vt:lpstr>
      <vt:lpstr> SIGN UP PAGE</vt:lpstr>
      <vt:lpstr> LOGIN PAGE</vt:lpstr>
      <vt:lpstr> DASHBOARD PAGE</vt:lpstr>
      <vt:lpstr> NEW INCIDENT PAGE</vt:lpstr>
      <vt:lpstr> INCIDENT MANAGEMENT PAGE</vt:lpstr>
      <vt:lpstr> INCIDENT MANAGEMENT (FILTER OPTION PANE)</vt:lpstr>
      <vt:lpstr> INCIDENT INFORMATION PAGE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supriya vallarapu</dc:creator>
  <cp:lastModifiedBy>supriya vallarapu</cp:lastModifiedBy>
  <cp:revision>1</cp:revision>
  <dcterms:modified xsi:type="dcterms:W3CDTF">2023-04-19T23:02:21Z</dcterms:modified>
</cp:coreProperties>
</file>